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5"/>
  </p:notesMasterIdLst>
  <p:handoutMasterIdLst>
    <p:handoutMasterId r:id="rId26"/>
  </p:handoutMasterIdLst>
  <p:sldIdLst>
    <p:sldId id="308" r:id="rId3"/>
    <p:sldId id="348" r:id="rId4"/>
    <p:sldId id="372" r:id="rId5"/>
    <p:sldId id="370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6" r:id="rId19"/>
    <p:sldId id="385" r:id="rId20"/>
    <p:sldId id="387" r:id="rId21"/>
    <p:sldId id="388" r:id="rId22"/>
    <p:sldId id="389" r:id="rId23"/>
    <p:sldId id="371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8B6"/>
    <a:srgbClr val="FFFFCC"/>
    <a:srgbClr val="3366CC"/>
    <a:srgbClr val="000099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72375" autoAdjust="0"/>
  </p:normalViewPr>
  <p:slideViewPr>
    <p:cSldViewPr>
      <p:cViewPr varScale="1">
        <p:scale>
          <a:sx n="77" d="100"/>
          <a:sy n="77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defTabSz="913482">
              <a:defRPr sz="1200"/>
            </a:lvl1pPr>
          </a:lstStyle>
          <a:p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0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defTabSz="913482">
              <a:defRPr sz="1200"/>
            </a:lvl1pPr>
          </a:lstStyle>
          <a:p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defTabSz="913482">
              <a:defRPr sz="1200"/>
            </a:lvl1pPr>
          </a:lstStyle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2912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defTabSz="913482">
              <a:defRPr sz="1200"/>
            </a:lvl1pPr>
          </a:lstStyle>
          <a:p>
            <a:fld id="{4AFE71C9-3A6F-46AC-8131-E6AAC2C02D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844">
              <a:defRPr sz="1200"/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0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844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2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844">
              <a:defRPr sz="1200"/>
            </a:lvl1pPr>
          </a:lstStyle>
          <a:p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2912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844">
              <a:defRPr sz="1200"/>
            </a:lvl1pPr>
          </a:lstStyle>
          <a:p>
            <a:fld id="{28AF7381-9053-4E77-9CB8-4208AF7392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85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erralcandy.com/blog/reciprocity-marketing-exampl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ferralcandy.com/blog/commitment-and-consistency-examples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erralcandy.com/blog/reciprocity-marketing-exampl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ferralcandy.com/blog/commitment-and-consistency-exampl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422E2-00CA-4A2B-B178-80EE7105771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4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6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6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72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14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5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1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2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15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55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9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4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The Reciprocity Principle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In many social situations, we pay back what we received from others.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Psychology explains this by stressing that humans simply hate to feel indebted to others!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 Offer the help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someone, they will be more likely to help you later on.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Commitment &amp; Consistency Principle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We tend to stick with whatever we’ve already chosen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 Psychological perspective, this can be explained by the fact that people have aligned commitment with their self-image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 Ask someone to commit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something verbally.  They will be more likely to commit to it.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Social Proof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There’s nothing like feeling validated based on what others are doing.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 Elevator experiment from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1960s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0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240F0-FD66-4C18-89BF-98F946D5E8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Authority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Not talking being a dictator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It’s easier to trust an authority figure in the field than it is to do your own research on any given topic.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Liking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-- For whatever reason, people we like tend to have more perceived credibility than those that we do not like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explains why we trust word-of-mouth recommendations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Scarcity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-- We tend to assume that things that are difficult to obtain are usually better than those that are easily available.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-- So the principle of scarcity draws upon this belief by creating a sense 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 urgency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152401"/>
            <a:ext cx="1219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304800" y="1143001"/>
            <a:ext cx="11887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sz="2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sz="2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2503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EC0F-C1FA-43DC-B368-7F36AAD31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6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31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CC">
                <a:gamma/>
                <a:shade val="72549"/>
                <a:invGamma/>
              </a:srgbClr>
            </a:gs>
            <a:gs pos="50000">
              <a:srgbClr val="3366CC"/>
            </a:gs>
            <a:gs pos="100000">
              <a:srgbClr val="3366CC">
                <a:gamma/>
                <a:shade val="72549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9525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CC">
                <a:gamma/>
                <a:shade val="72549"/>
                <a:invGamma/>
              </a:srgbClr>
            </a:gs>
            <a:gs pos="50000">
              <a:srgbClr val="3366CC"/>
            </a:gs>
            <a:gs pos="100000">
              <a:srgbClr val="3366CC">
                <a:gamma/>
                <a:shade val="72549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sjohnson95@gmail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32172" y="4655417"/>
            <a:ext cx="4514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algn="l"/>
            <a:r>
              <a:rPr lang="en-US" sz="1800" b="1" dirty="0">
                <a:solidFill>
                  <a:schemeClr val="accent3"/>
                </a:solidFill>
              </a:rPr>
              <a:t>Col Kevin Johnson</a:t>
            </a:r>
          </a:p>
          <a:p>
            <a:pPr algn="l"/>
            <a:r>
              <a:rPr lang="en-US" sz="1800" b="1" dirty="0">
                <a:solidFill>
                  <a:schemeClr val="accent3"/>
                </a:solidFill>
              </a:rPr>
              <a:t>Friday, March 19,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8350" y="3276601"/>
            <a:ext cx="809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Emerging </a:t>
            </a:r>
            <a:r>
              <a:rPr lang="en-US" sz="2800" b="1" dirty="0">
                <a:solidFill>
                  <a:srgbClr val="FFFFFF"/>
                </a:solidFill>
              </a:rPr>
              <a:t>Leaders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Your Evolution of Leadership</a:t>
            </a:r>
          </a:p>
        </p:txBody>
      </p:sp>
    </p:spTree>
    <p:extLst>
      <p:ext uri="{BB962C8B-B14F-4D97-AF65-F5344CB8AC3E}">
        <p14:creationId xmlns:p14="http://schemas.microsoft.com/office/powerpoint/2010/main" val="213927439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38101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1st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3962400"/>
            <a:ext cx="8153400" cy="264178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Technically smart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First time supervising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Are you ready?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pic>
        <p:nvPicPr>
          <p:cNvPr id="8" name="Picture 4" descr="Summer Camp - GRACE U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066801"/>
            <a:ext cx="4403725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2887" y="1969412"/>
            <a:ext cx="3770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  <a:ea typeface="Adobe Gothic Std B" panose="020B0800000000000000" pitchFamily="34" charset="-128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56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altLang="en-US" sz="4400" b="1" baseline="30000" dirty="0">
                <a:solidFill>
                  <a:schemeClr val="bg1"/>
                </a:solidFill>
                <a:cs typeface="Arial" charset="0"/>
              </a:rPr>
              <a:t>st</a:t>
            </a: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Responsible for getting team to execute tasks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Looked at as the expert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Often the primary trainer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altLang="en-US" sz="4400" b="1" baseline="30000" dirty="0">
                <a:solidFill>
                  <a:schemeClr val="bg1"/>
                </a:solidFill>
                <a:cs typeface="Arial" charset="0"/>
              </a:rPr>
              <a:t>st</a:t>
            </a: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How do I do that???????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Lead by example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Be a coach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Practice patience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May have to micromanage until trust is </a:t>
            </a:r>
            <a:r>
              <a:rPr lang="en-US" kern="0" dirty="0" smtClean="0">
                <a:solidFill>
                  <a:srgbClr val="000099"/>
                </a:solidFill>
              </a:rPr>
              <a:t>built</a:t>
            </a:r>
          </a:p>
          <a:p>
            <a:pPr>
              <a:spcBef>
                <a:spcPct val="0"/>
              </a:spcBef>
            </a:pPr>
            <a:r>
              <a:rPr lang="en-US" kern="0" dirty="0" smtClean="0">
                <a:solidFill>
                  <a:srgbClr val="000099"/>
                </a:solidFill>
              </a:rPr>
              <a:t>Everyone is different – adjust as necessary</a:t>
            </a: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altLang="en-US" sz="4400" b="1" baseline="30000" dirty="0">
                <a:solidFill>
                  <a:schemeClr val="bg1"/>
                </a:solidFill>
                <a:cs typeface="Arial" charset="0"/>
              </a:rPr>
              <a:t>st</a:t>
            </a: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2954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Team building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Principles of Persuasion still apply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The power of “Please”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How you treat people goes a long way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You are trying to train someone to be your replacement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Start with “Why”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38101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2nd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3911416"/>
            <a:ext cx="8153400" cy="264178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Technically smart in your field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Experience supervisor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What’s changed???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pic>
        <p:nvPicPr>
          <p:cNvPr id="8" name="Picture 4" descr="Summer Camp - GRACE U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066801"/>
            <a:ext cx="4403725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2887" y="1969412"/>
            <a:ext cx="3770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  <a:ea typeface="Adobe Gothic Std B" panose="020B0800000000000000" pitchFamily="34" charset="-12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929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2nd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May not be technically smart in all areas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Knows their roles and importance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Translates general direction to tasks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Integrates efforts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Manages resources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Sets priorities</a:t>
            </a: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yak Storage Marin County and San Fran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92650"/>
            <a:ext cx="2193925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Dining Pavilion | Camp Half-Blood Role Playing Wiki | Fan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180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2nd Level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Focus is on setting </a:t>
            </a:r>
            <a:r>
              <a:rPr lang="en-US" kern="0" dirty="0" smtClean="0">
                <a:solidFill>
                  <a:srgbClr val="000099"/>
                </a:solidFill>
              </a:rPr>
              <a:t>teams </a:t>
            </a:r>
            <a:r>
              <a:rPr lang="en-US" kern="0" dirty="0">
                <a:solidFill>
                  <a:srgbClr val="000099"/>
                </a:solidFill>
              </a:rPr>
              <a:t>up for success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Continue to be a coach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Hard Lesson – Finding your personal value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May not be an individual contributor</a:t>
            </a: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yak Storage Marin County and San Fran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92650"/>
            <a:ext cx="2193925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Dining Pavilion | Camp Half-Blood Role Playing Wiki | Fan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180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38101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Strategic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3911416"/>
            <a:ext cx="8153400" cy="264178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 smtClean="0">
                <a:solidFill>
                  <a:srgbClr val="000099"/>
                </a:solidFill>
              </a:rPr>
              <a:t>Very Experience </a:t>
            </a:r>
            <a:r>
              <a:rPr lang="en-US" kern="0" dirty="0">
                <a:solidFill>
                  <a:srgbClr val="000099"/>
                </a:solidFill>
              </a:rPr>
              <a:t>supervisor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Understands the business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What’s changed???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pic>
        <p:nvPicPr>
          <p:cNvPr id="8" name="Picture 4" descr="Summer Camp - GRACE U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066801"/>
            <a:ext cx="4403725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2886" y="1969412"/>
            <a:ext cx="3998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  <a:ea typeface="Adobe Gothic Std B" panose="020B0800000000000000" pitchFamily="34" charset="-128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248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Strategic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926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yak Storage Marin County and San Fran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92650"/>
            <a:ext cx="2193925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Dining Pavilion | Camp Half-Blood Role Playing Wiki | Fan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180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mp Birchmont's Interactive Map: Kids Overnight Summer Ca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2" y="1295401"/>
            <a:ext cx="3021946" cy="23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mmer Camp 101 - An Age-by-Age Guide to Making the Most of Summer -  Calgary's Child Magaz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6" y="1202483"/>
            <a:ext cx="25050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s Instagram Account Full Of Kids' Homesick Letters From Camp Is  Hilariously Re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295401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Strategic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Sets the climate and culture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Share your priorities and expectations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Say it often, say it again, and again, and…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Sets the vision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Focus on larger issues and long term goals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Mentors lower leaders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Give general guidance – trust them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Give left and right boundaries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Freedom to operate</a:t>
            </a:r>
          </a:p>
        </p:txBody>
      </p:sp>
      <p:sp>
        <p:nvSpPr>
          <p:cNvPr id="2" name="AutoShape 6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086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8800" y="1676400"/>
            <a:ext cx="8534400" cy="4419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What is a Leader?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Followership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Leading Your Peers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1st Level Leader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2nd Level Leader</a:t>
            </a: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Strategic Leader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Strategic Leader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4010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Focuses externally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Builds partnerships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Brings resources that you may not have internally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Don’t forget your roots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Be the leader you wanted to follow</a:t>
            </a:r>
          </a:p>
          <a:p>
            <a:pPr marL="0" indent="0">
              <a:spcBef>
                <a:spcPct val="0"/>
              </a:spcBef>
              <a:buNone/>
            </a:pP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sp>
        <p:nvSpPr>
          <p:cNvPr id="2" name="AutoShape 6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Leadership Soup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AutoShape 6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ining pavilion | Camping aesthetic, Camping, Summer cam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soup, soup pot, soup spoon, eat, lunch, cook, stove, kitchen, potato soup,  lentil soup, stew | Pik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7053"/>
            <a:ext cx="7277100" cy="48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4648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99"/>
                </a:solidFill>
              </a:rPr>
              <a:t>Col Kevin Johnson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solidFill>
                  <a:srgbClr val="000099"/>
                </a:solidFill>
                <a:hlinkClick r:id="rId3"/>
              </a:rPr>
              <a:t>ksjohnson95@gmail.com</a:t>
            </a:r>
            <a:endParaRPr lang="en-US" dirty="0" smtClean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solidFill>
                  <a:srgbClr val="000099"/>
                </a:solidFill>
              </a:rPr>
              <a:t>https://www.linkedin.com/in/ksjohnson95/</a:t>
            </a:r>
            <a:endParaRPr lang="en-US" dirty="0" smtClean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0" y="228601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cs typeface="Arial" charset="0"/>
              </a:rPr>
              <a:t>Questions?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086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What is a Leader?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7375" y="1295400"/>
            <a:ext cx="8534400" cy="4419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Task Master?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The Boss?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Coach?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Mentor?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Organizer?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Manager?</a:t>
            </a:r>
          </a:p>
          <a:p>
            <a:pPr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  <a:p>
            <a:pPr lvl="1">
              <a:spcBef>
                <a:spcPct val="0"/>
              </a:spcBef>
            </a:pPr>
            <a:endParaRPr lang="en-US" kern="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7376" y="5562600"/>
            <a:ext cx="827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srgbClr val="000099"/>
                </a:solidFill>
                <a:latin typeface="+mn-lt"/>
              </a:rPr>
              <a:t>“You </a:t>
            </a:r>
            <a:r>
              <a:rPr lang="en-US" sz="2000" kern="0" dirty="0">
                <a:solidFill>
                  <a:srgbClr val="000099"/>
                </a:solidFill>
                <a:latin typeface="+mn-lt"/>
              </a:rPr>
              <a:t>manage things; you lead people</a:t>
            </a:r>
            <a:r>
              <a:rPr lang="en-US" sz="2000" kern="0" dirty="0">
                <a:solidFill>
                  <a:srgbClr val="000099"/>
                </a:solidFill>
                <a:latin typeface="+mn-lt"/>
              </a:rPr>
              <a:t>.” </a:t>
            </a:r>
            <a:r>
              <a:rPr lang="en-US" sz="2000" kern="0" dirty="0">
                <a:solidFill>
                  <a:srgbClr val="000099"/>
                </a:solidFill>
                <a:latin typeface="+mn-lt"/>
              </a:rPr>
              <a:t>- Admiral Grace Murray Hopper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4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7086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Followership</a:t>
            </a:r>
          </a:p>
        </p:txBody>
      </p:sp>
      <p:pic>
        <p:nvPicPr>
          <p:cNvPr id="1028" name="Picture 4" descr="Summer Camp - GRACE U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1143001"/>
            <a:ext cx="4403725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Followership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15340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Are you coachable?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Can you smartly follow directions?</a:t>
            </a:r>
          </a:p>
          <a:p>
            <a:pPr lvl="1"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Not a lemming blindly following instructions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Can you work as a member of a team?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Are you reliable and responsible?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Do you show initiative?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76" y="5562600"/>
            <a:ext cx="842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srgbClr val="000099"/>
                </a:solidFill>
                <a:latin typeface="+mn-lt"/>
              </a:rPr>
              <a:t>"He who cannot be a good follower, cannot be a good leader</a:t>
            </a:r>
            <a:r>
              <a:rPr lang="en-US" sz="2000" kern="0" dirty="0">
                <a:solidFill>
                  <a:srgbClr val="000099"/>
                </a:solidFill>
                <a:latin typeface="+mn-lt"/>
              </a:rPr>
              <a:t>.“ - Aristotle</a:t>
            </a:r>
            <a:endParaRPr lang="en-US" sz="2400" dirty="0"/>
          </a:p>
        </p:txBody>
      </p:sp>
      <p:pic>
        <p:nvPicPr>
          <p:cNvPr id="9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38544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Followership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90868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You're not following, you're a </a:t>
            </a:r>
            <a:r>
              <a:rPr lang="en-US" kern="0" dirty="0">
                <a:solidFill>
                  <a:srgbClr val="000099"/>
                </a:solidFill>
              </a:rPr>
              <a:t>leader-in-training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Put your team first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Believe in yourself and your </a:t>
            </a:r>
            <a:r>
              <a:rPr lang="en-US" kern="0" dirty="0">
                <a:solidFill>
                  <a:srgbClr val="000099"/>
                </a:solidFill>
              </a:rPr>
              <a:t>leader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What you follow, not </a:t>
            </a:r>
            <a:r>
              <a:rPr lang="en-US" kern="0" dirty="0">
                <a:solidFill>
                  <a:srgbClr val="000099"/>
                </a:solidFill>
              </a:rPr>
              <a:t>who</a:t>
            </a: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544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6504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charset="0"/>
              </a:rPr>
              <a:t>Leading Your Peers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15340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The hardest group to lead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No authority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Focus on persuasion</a:t>
            </a:r>
          </a:p>
        </p:txBody>
      </p:sp>
      <p:pic>
        <p:nvPicPr>
          <p:cNvPr id="7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544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8544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8544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49532748.v2.pressablecdn.com/wp-content/uploads/2020/04/Glamping-Tent_Aspen_Exterior_Sunset_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5445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23878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Principles of Persuasion - </a:t>
            </a:r>
            <a:r>
              <a:rPr lang="en-US" altLang="en-US" sz="2800" b="1" dirty="0" err="1">
                <a:solidFill>
                  <a:schemeClr val="bg1"/>
                </a:solidFill>
                <a:cs typeface="Arial" charset="0"/>
              </a:rPr>
              <a:t>Dr</a:t>
            </a: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Robert </a:t>
            </a:r>
            <a:r>
              <a:rPr lang="en-US" altLang="en-US" sz="2800" b="1" dirty="0" err="1">
                <a:solidFill>
                  <a:schemeClr val="bg1"/>
                </a:solidFill>
                <a:cs typeface="Arial" charset="0"/>
              </a:rPr>
              <a:t>Cialdini</a:t>
            </a:r>
            <a:endParaRPr lang="en-US" alt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7058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Reciprocity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People</a:t>
            </a:r>
            <a:r>
              <a:rPr lang="en-US" sz="2000" kern="0" dirty="0">
                <a:solidFill>
                  <a:srgbClr val="000099"/>
                </a:solidFill>
              </a:rPr>
              <a:t>, by nature, feel obliged to </a:t>
            </a:r>
            <a:r>
              <a:rPr lang="en-US" sz="2000" kern="0" dirty="0">
                <a:solidFill>
                  <a:srgbClr val="000099"/>
                </a:solidFill>
              </a:rPr>
              <a:t>provide concessions </a:t>
            </a:r>
            <a:r>
              <a:rPr lang="en-US" sz="2000" kern="0" dirty="0">
                <a:solidFill>
                  <a:srgbClr val="000099"/>
                </a:solidFill>
              </a:rPr>
              <a:t>to others if they’ve received favors from those same people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Commitment/consistency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Humans </a:t>
            </a:r>
            <a:r>
              <a:rPr lang="en-US" sz="2000" kern="0" dirty="0">
                <a:solidFill>
                  <a:srgbClr val="000099"/>
                </a:solidFill>
              </a:rPr>
              <a:t>have a deep need to be seen as </a:t>
            </a:r>
            <a:r>
              <a:rPr lang="en-US" sz="2000" kern="0" dirty="0">
                <a:solidFill>
                  <a:srgbClr val="000099"/>
                </a:solidFill>
              </a:rPr>
              <a:t>consistent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Once </a:t>
            </a:r>
            <a:r>
              <a:rPr lang="en-US" sz="2000" kern="0" dirty="0">
                <a:solidFill>
                  <a:srgbClr val="000099"/>
                </a:solidFill>
              </a:rPr>
              <a:t>we’ve publicly committed to something or someone, we’re much more likely to go through and deliver on that commitment 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Social </a:t>
            </a:r>
            <a:r>
              <a:rPr lang="en-US" kern="0" dirty="0">
                <a:solidFill>
                  <a:srgbClr val="000099"/>
                </a:solidFill>
              </a:rPr>
              <a:t>Proof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People do </a:t>
            </a:r>
            <a:r>
              <a:rPr lang="en-US" sz="2000" kern="0" dirty="0">
                <a:solidFill>
                  <a:srgbClr val="000099"/>
                </a:solidFill>
              </a:rPr>
              <a:t>what they observe other people </a:t>
            </a:r>
            <a:r>
              <a:rPr lang="en-US" sz="2000" kern="0" dirty="0">
                <a:solidFill>
                  <a:srgbClr val="000099"/>
                </a:solidFill>
              </a:rPr>
              <a:t>do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We tend to have more trust in things that are popular or endorsed by people that we </a:t>
            </a:r>
            <a:r>
              <a:rPr lang="en-US" sz="2000" kern="0" dirty="0">
                <a:solidFill>
                  <a:srgbClr val="000099"/>
                </a:solidFill>
              </a:rPr>
              <a:t>trust</a:t>
            </a:r>
            <a:endParaRPr lang="en-US" sz="2000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53400" cy="579120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23878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Principles of Persuasion - </a:t>
            </a:r>
            <a:r>
              <a:rPr lang="en-US" altLang="en-US" sz="2800" b="1" dirty="0" err="1">
                <a:solidFill>
                  <a:schemeClr val="bg1"/>
                </a:solidFill>
                <a:cs typeface="Arial" charset="0"/>
              </a:rPr>
              <a:t>Dr</a:t>
            </a: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Robert </a:t>
            </a:r>
            <a:r>
              <a:rPr lang="en-US" altLang="en-US" sz="2800" b="1" dirty="0" err="1">
                <a:solidFill>
                  <a:schemeClr val="bg1"/>
                </a:solidFill>
                <a:cs typeface="Arial" charset="0"/>
              </a:rPr>
              <a:t>Cialdini</a:t>
            </a:r>
            <a:endParaRPr lang="en-US" alt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62150" y="1371600"/>
            <a:ext cx="8858250" cy="518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Authority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W</a:t>
            </a:r>
            <a:r>
              <a:rPr lang="en-US" sz="2000" kern="0" dirty="0">
                <a:solidFill>
                  <a:srgbClr val="000099"/>
                </a:solidFill>
              </a:rPr>
              <a:t>e have a </a:t>
            </a:r>
            <a:r>
              <a:rPr lang="en-US" sz="2000" kern="0" dirty="0">
                <a:solidFill>
                  <a:srgbClr val="000099"/>
                </a:solidFill>
              </a:rPr>
              <a:t>tendency to obey authority </a:t>
            </a:r>
            <a:r>
              <a:rPr lang="en-US" sz="2000" kern="0" dirty="0">
                <a:solidFill>
                  <a:srgbClr val="000099"/>
                </a:solidFill>
              </a:rPr>
              <a:t>figures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We follow people who look like they know what they’re doing</a:t>
            </a: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Liking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We are more likely to comply with requests made by people we </a:t>
            </a:r>
            <a:r>
              <a:rPr lang="en-US" sz="2000" kern="0" dirty="0">
                <a:solidFill>
                  <a:srgbClr val="000099"/>
                </a:solidFill>
              </a:rPr>
              <a:t>like</a:t>
            </a:r>
            <a:endParaRPr lang="en-US" kern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r>
              <a:rPr lang="en-US" kern="0" dirty="0">
                <a:solidFill>
                  <a:srgbClr val="000099"/>
                </a:solidFill>
              </a:rPr>
              <a:t>Scarcity</a:t>
            </a:r>
          </a:p>
          <a:p>
            <a:pPr lvl="1">
              <a:spcBef>
                <a:spcPct val="0"/>
              </a:spcBef>
            </a:pPr>
            <a:r>
              <a:rPr lang="en-US" sz="2000" kern="0" dirty="0">
                <a:solidFill>
                  <a:srgbClr val="000099"/>
                </a:solidFill>
              </a:rPr>
              <a:t>We </a:t>
            </a:r>
            <a:r>
              <a:rPr lang="en-US" sz="2000" kern="0" dirty="0">
                <a:solidFill>
                  <a:srgbClr val="000099"/>
                </a:solidFill>
              </a:rPr>
              <a:t>are always drawn to things that are exclusive and hard to come by</a:t>
            </a:r>
            <a:endParaRPr lang="en-US" sz="2000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854</Words>
  <Application>Microsoft Office PowerPoint</Application>
  <PresentationFormat>Widescreen</PresentationFormat>
  <Paragraphs>187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Gothic Std B</vt:lpstr>
      <vt:lpstr>Arial</vt:lpstr>
      <vt:lpstr>Calibri</vt:lpstr>
      <vt:lpstr>Ravie</vt:lpstr>
      <vt:lpstr>ヒラギノ角ゴ Pro W3</vt:lpstr>
      <vt:lpstr>Default Design</vt:lpstr>
      <vt:lpstr>1_Default Design</vt:lpstr>
      <vt:lpstr>PowerPoint Presentation</vt:lpstr>
      <vt:lpstr>Agenda</vt:lpstr>
      <vt:lpstr>What is a Leader?</vt:lpstr>
      <vt:lpstr>Followership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AFCEA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TechNet Asia-Pacific 2009</dc:title>
  <dc:creator>rdeangelo</dc:creator>
  <cp:lastModifiedBy>JOHNSON, KEVIN S Col USAF AFMC HQ AFMC/A3/6 CIO</cp:lastModifiedBy>
  <cp:revision>542</cp:revision>
  <cp:lastPrinted>2016-11-08T15:45:09Z</cp:lastPrinted>
  <dcterms:created xsi:type="dcterms:W3CDTF">2009-10-27T14:59:53Z</dcterms:created>
  <dcterms:modified xsi:type="dcterms:W3CDTF">2021-03-18T20:49:54Z</dcterms:modified>
</cp:coreProperties>
</file>